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8" r:id="rId5"/>
    <p:sldId id="289" r:id="rId6"/>
    <p:sldId id="290" r:id="rId7"/>
    <p:sldId id="291" r:id="rId8"/>
    <p:sldId id="292" r:id="rId9"/>
    <p:sldId id="293" r:id="rId10"/>
    <p:sldId id="296" r:id="rId11"/>
    <p:sldId id="297" r:id="rId12"/>
    <p:sldId id="273" r:id="rId13"/>
    <p:sldId id="29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9A466"/>
    <a:srgbClr val="7F7F7F"/>
    <a:srgbClr val="302030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58" d="100"/>
          <a:sy n="58" d="100"/>
        </p:scale>
        <p:origin x="1080" y="-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6042" y="1550988"/>
            <a:ext cx="3284832" cy="2387600"/>
          </a:xfrm>
        </p:spPr>
        <p:txBody>
          <a:bodyPr/>
          <a:lstStyle/>
          <a:p>
            <a:r>
              <a:rPr lang="en-US" sz="2400" dirty="0"/>
              <a:t>Swiggy: Strategic Delivery Time &amp; Customer Satisfaction Analysis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6042" y="4798075"/>
            <a:ext cx="3284832" cy="1553129"/>
          </a:xfrm>
        </p:spPr>
        <p:txBody>
          <a:bodyPr/>
          <a:lstStyle/>
          <a:p>
            <a:r>
              <a:rPr lang="en-US" dirty="0"/>
              <a:t>N SAI DHANUSH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65BBA0-595D-4970-8768-2D8DC31F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889" y="729426"/>
            <a:ext cx="5903262" cy="635397"/>
          </a:xfrm>
        </p:spPr>
        <p:txBody>
          <a:bodyPr/>
          <a:lstStyle/>
          <a:p>
            <a:r>
              <a:rPr lang="en-US" dirty="0"/>
              <a:t>RECCOMENDATIONS</a:t>
            </a:r>
          </a:p>
        </p:txBody>
      </p:sp>
      <p:pic>
        <p:nvPicPr>
          <p:cNvPr id="10" name="Picture Placeholder 9" descr="A close up of a fork and knife">
            <a:extLst>
              <a:ext uri="{FF2B5EF4-FFF2-40B4-BE49-F238E27FC236}">
                <a16:creationId xmlns:a16="http://schemas.microsoft.com/office/drawing/2014/main" id="{4091BEB8-367A-43EC-85AA-BF46CFFE3E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61647" cy="6858000"/>
          </a:xfr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EB34D6D-5BBB-6E40-2BCF-9B6DD30708E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5360889" y="1947806"/>
            <a:ext cx="6418745" cy="246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Prioritize cities with longest avg delivery for fleet boost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top cuisines in high-demand low-competition zones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scenario model to plan realistic SLAs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segments to loyalty campaigns for repeat orders</a:t>
            </a:r>
          </a:p>
        </p:txBody>
      </p:sp>
    </p:spTree>
    <p:extLst>
      <p:ext uri="{BB962C8B-B14F-4D97-AF65-F5344CB8AC3E}">
        <p14:creationId xmlns:p14="http://schemas.microsoft.com/office/powerpoint/2010/main" val="367331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0599" y="2706924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596910"/>
            <a:ext cx="3058885" cy="1563002"/>
          </a:xfrm>
        </p:spPr>
        <p:txBody>
          <a:bodyPr/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“Aligning operations &amp; customer analytics helps Swiggy make faster, smarter, more profitable decisions. Every minute saved means stronger loyalty &amp; repeat business.”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2756" y="136525"/>
            <a:ext cx="3684814" cy="33654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756" y="473073"/>
            <a:ext cx="4398817" cy="2801597"/>
          </a:xfrm>
        </p:spPr>
        <p:txBody>
          <a:bodyPr/>
          <a:lstStyle/>
          <a:p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Swiggy is India’s leading on-demand food delivery platform, focused on hyperlocal logistics and customer delight.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leadership, Swiggy needs to quantify how delivery speed impacts ratings, find high-opportunity cuisines &amp; regions, and link operational excellence to loyalty.</a:t>
            </a:r>
          </a:p>
        </p:txBody>
      </p:sp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EC7AA-1AA5-DDFE-BB51-BEF236126183}"/>
              </a:ext>
            </a:extLst>
          </p:cNvPr>
          <p:cNvSpPr txBox="1"/>
          <p:nvPr/>
        </p:nvSpPr>
        <p:spPr>
          <a:xfrm>
            <a:off x="4376051" y="1545020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D407D-9A87-9B18-7EAC-D46708BEC376}"/>
              </a:ext>
            </a:extLst>
          </p:cNvPr>
          <p:cNvSpPr txBox="1"/>
          <p:nvPr/>
        </p:nvSpPr>
        <p:spPr>
          <a:xfrm>
            <a:off x="4648689" y="2269651"/>
            <a:ext cx="53335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longer delivery time lower customer ratings?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cuisines &amp; regions drive highest satisfaction?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best expansion opportunities?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much does faster ops lift loyalty &amp; revenue?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62E4B-072E-4C42-BF51-7B779A04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714" y="1863161"/>
            <a:ext cx="9993085" cy="8926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DAFCE28-9561-49FB-B62F-E695125820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29788" y="1449390"/>
            <a:ext cx="15294428" cy="3076572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4E48D9-B460-4807-930C-B2FD99DD4C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573" y="3384577"/>
            <a:ext cx="2383973" cy="4643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55719757-528E-45B6-B6AF-D44DC695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3" y="3751002"/>
            <a:ext cx="2383973" cy="158314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schema &amp; SQL for deep delivery-time insights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02825D8-98D5-4B9D-8506-D66839B22A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4316" y="3384577"/>
            <a:ext cx="2383972" cy="4643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DBF1837-AF2C-4BDC-A7D4-5CCFD68A3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4316" y="3751002"/>
            <a:ext cx="2383972" cy="15499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EDA, correlation, ANOVA to prove speed–satisfaction link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B39D88-A52B-426B-A853-E65BD4FC5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81057" y="3384577"/>
            <a:ext cx="2383973" cy="4643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07A9FA1-2AC9-4B1D-B7BA-8ED1D91F40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057" y="3751002"/>
            <a:ext cx="2383973" cy="15499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Pivots &amp; What-If tables to slice by region, cuisine, traffic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1BA5E91-1995-47D0-BB5C-58C90377D3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67800" y="3384577"/>
            <a:ext cx="2383972" cy="46439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58BA41F-3849-457C-9696-BAB0D3B3AE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67800" y="3751002"/>
            <a:ext cx="2383972" cy="1549920"/>
          </a:xfrm>
        </p:spPr>
        <p:txBody>
          <a:bodyPr/>
          <a:lstStyle/>
          <a:p>
            <a:r>
              <a:rPr lang="en-US" dirty="0"/>
              <a:t>Interactive 3-page dashboard — clear scenario simulation</a:t>
            </a:r>
          </a:p>
        </p:txBody>
      </p:sp>
    </p:spTree>
    <p:extLst>
      <p:ext uri="{BB962C8B-B14F-4D97-AF65-F5344CB8AC3E}">
        <p14:creationId xmlns:p14="http://schemas.microsoft.com/office/powerpoint/2010/main" val="58616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666E47-001E-4F4E-B62E-8A6D933D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893045"/>
            <a:ext cx="5094517" cy="296676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A66EBC9-050A-41F3-AD91-30F38B701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06347"/>
            <a:ext cx="2383973" cy="464399"/>
          </a:xfrm>
        </p:spPr>
        <p:txBody>
          <a:bodyPr/>
          <a:lstStyle/>
          <a:p>
            <a:r>
              <a:rPr lang="en-US" dirty="0"/>
              <a:t>ORDERS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C907DFB3-F9A2-4EFE-B9BC-63862DC81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932613"/>
            <a:ext cx="2383973" cy="977471"/>
          </a:xfrm>
        </p:spPr>
        <p:txBody>
          <a:bodyPr/>
          <a:lstStyle/>
          <a:p>
            <a:r>
              <a:rPr lang="en-US" dirty="0"/>
              <a:t>Delivery time, traffic, distance, rider ratings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1F01E51-19DF-4541-BE5B-8E19C0823D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4438419"/>
            <a:ext cx="2383973" cy="464399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692C241-09A4-4DAB-B0EC-982F014CDF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5061022"/>
            <a:ext cx="2383973" cy="878999"/>
          </a:xfrm>
        </p:spPr>
        <p:txBody>
          <a:bodyPr/>
          <a:lstStyle/>
          <a:p>
            <a:r>
              <a:rPr lang="en-US" dirty="0"/>
              <a:t>Demographics, income, frequency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B635C66-907A-4B1E-B906-8C17503D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2998140"/>
            <a:ext cx="2383972" cy="366425"/>
          </a:xfrm>
        </p:spPr>
        <p:txBody>
          <a:bodyPr/>
          <a:lstStyle/>
          <a:p>
            <a:r>
              <a:rPr lang="en-US" dirty="0"/>
              <a:t>RESTAURANTS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3C0964-198B-4E8D-A938-CF60D49DD7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1" y="3448831"/>
            <a:ext cx="2383972" cy="756021"/>
          </a:xfrm>
        </p:spPr>
        <p:txBody>
          <a:bodyPr/>
          <a:lstStyle/>
          <a:p>
            <a:r>
              <a:rPr lang="en-US" dirty="0"/>
              <a:t>Region, cuisine, ratings, price</a:t>
            </a:r>
            <a:endParaRPr lang="en-ZA" dirty="0"/>
          </a:p>
        </p:txBody>
      </p:sp>
      <p:pic>
        <p:nvPicPr>
          <p:cNvPr id="9" name="Picture Placeholder 8" descr="A close up of a stack of plates">
            <a:extLst>
              <a:ext uri="{FF2B5EF4-FFF2-40B4-BE49-F238E27FC236}">
                <a16:creationId xmlns:a16="http://schemas.microsoft.com/office/drawing/2014/main" id="{085E5B6A-0758-4158-877E-C7279ECA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439" y="0"/>
            <a:ext cx="5328822" cy="6858000"/>
          </a:xfrm>
        </p:spPr>
      </p:pic>
    </p:spTree>
    <p:extLst>
      <p:ext uri="{BB962C8B-B14F-4D97-AF65-F5344CB8AC3E}">
        <p14:creationId xmlns:p14="http://schemas.microsoft.com/office/powerpoint/2010/main" val="232295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511D9F-5321-4CAD-95C0-76E67D5E7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7508"/>
            <a:ext cx="10515600" cy="639955"/>
          </a:xfrm>
        </p:spPr>
        <p:txBody>
          <a:bodyPr/>
          <a:lstStyle/>
          <a:p>
            <a:r>
              <a:rPr lang="en-US" dirty="0"/>
              <a:t>Delivery Time vs Ratings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90F45D4F-EB5A-4603-854A-26619144B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589"/>
            <a:ext cx="10515600" cy="1518211"/>
          </a:xfrm>
        </p:spPr>
        <p:txBody>
          <a:bodyPr/>
          <a:lstStyle/>
          <a:p>
            <a:r>
              <a:rPr lang="en-US" b="1" dirty="0"/>
              <a:t>Finding:</a:t>
            </a:r>
            <a:endParaRPr lang="en-US" dirty="0"/>
          </a:p>
          <a:p>
            <a:r>
              <a:rPr lang="en-US" dirty="0"/>
              <a:t>Strong negative correlation between delivery time &amp; ratings</a:t>
            </a:r>
          </a:p>
          <a:p>
            <a:r>
              <a:rPr lang="en-US" dirty="0"/>
              <a:t>High traffic levels lengthen delivery → lowers customer happiness</a:t>
            </a:r>
          </a:p>
          <a:p>
            <a:r>
              <a:rPr lang="en-US" dirty="0"/>
              <a:t>✅ </a:t>
            </a:r>
            <a:r>
              <a:rPr lang="en-US" i="1" dirty="0"/>
              <a:t>Insight:</a:t>
            </a:r>
            <a:r>
              <a:rPr lang="en-US" dirty="0"/>
              <a:t> Faster delivery unlocks stronger loyalty.</a:t>
            </a:r>
          </a:p>
          <a:p>
            <a:r>
              <a:rPr lang="en-ZA" dirty="0"/>
              <a:t>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A530A-B4CE-4E7D-A264-1F116A078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1AC8F-EE79-4E5B-B18E-0A780EC9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1D65-1539-4865-BEC2-CB15EF22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Placeholder 9" descr="Dessert menu on a clipboard in a bin`">
            <a:extLst>
              <a:ext uri="{FF2B5EF4-FFF2-40B4-BE49-F238E27FC236}">
                <a16:creationId xmlns:a16="http://schemas.microsoft.com/office/drawing/2014/main" id="{5A8F35B9-A355-4114-947F-4F5A63863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763" y="3429000"/>
            <a:ext cx="12196763" cy="3429000"/>
          </a:xfrm>
        </p:spPr>
      </p:pic>
    </p:spTree>
    <p:extLst>
      <p:ext uri="{BB962C8B-B14F-4D97-AF65-F5344CB8AC3E}">
        <p14:creationId xmlns:p14="http://schemas.microsoft.com/office/powerpoint/2010/main" val="175630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 descr="A picture containing grapes with leaves on a wooden table">
            <a:extLst>
              <a:ext uri="{FF2B5EF4-FFF2-40B4-BE49-F238E27FC236}">
                <a16:creationId xmlns:a16="http://schemas.microsoft.com/office/drawing/2014/main" id="{CF7C2A40-D3E7-4D1B-9DDF-B0A6443AEA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00" y="659676"/>
            <a:ext cx="4853152" cy="639955"/>
          </a:xfrm>
        </p:spPr>
        <p:txBody>
          <a:bodyPr/>
          <a:lstStyle/>
          <a:p>
            <a:r>
              <a:rPr lang="en-US" dirty="0"/>
              <a:t>Cuisine &amp; Region Insights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04DF8E-D42F-9F14-7DAF-CE23A90103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9704" y="2713776"/>
            <a:ext cx="4386945" cy="464399"/>
          </a:xfrm>
        </p:spPr>
        <p:txBody>
          <a:bodyPr/>
          <a:lstStyle/>
          <a:p>
            <a:r>
              <a:rPr lang="en-US" dirty="0"/>
              <a:t>Findings: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7104D54-C455-892E-7AEB-FCF0CED052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99704" y="3168290"/>
            <a:ext cx="7280275" cy="13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cuisines by avg ratings: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Biryani, North Indian, Desserts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Under-served cities with high avg ratings → new partnerships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segments by age/income guide marketing focus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9EF74-69FF-4593-903B-F4018E21C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1568" y="249267"/>
            <a:ext cx="4386945" cy="639955"/>
          </a:xfrm>
        </p:spPr>
        <p:txBody>
          <a:bodyPr/>
          <a:lstStyle/>
          <a:p>
            <a:r>
              <a:rPr lang="en-US" dirty="0"/>
              <a:t>OPERATIONAL INSIGHTS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8DD117-8EC8-4825-BBB5-553DEA7349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0773" y="2806964"/>
            <a:ext cx="2693128" cy="991689"/>
          </a:xfrm>
        </p:spPr>
        <p:txBody>
          <a:bodyPr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Repeated ORDERS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6DF28A9-C0AE-407A-9AFC-DBC32D4F61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937619" y="2806964"/>
            <a:ext cx="2693128" cy="991689"/>
          </a:xfrm>
        </p:spPr>
        <p:txBody>
          <a:bodyPr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AND WEATHER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B0E68A5-7FD4-42F8-A4BA-07C6999D38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04467" y="2806964"/>
            <a:ext cx="2693128" cy="991689"/>
          </a:xfrm>
        </p:spPr>
        <p:txBody>
          <a:bodyPr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&amp; LOYALTY CLUSTERS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A7CEE-BC77-4C94-86A4-09E2D3E734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0223" y="4076963"/>
            <a:ext cx="2834640" cy="115163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18 -30 AGE GROUP​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D7A057-56FC-4C14-AFD4-64D99F826A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8372" y="4076963"/>
            <a:ext cx="2833338" cy="115163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ALIGNS WITH PEAK OPS STRESS​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6A95C3-844A-429D-A34D-A0E89B5F4B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95219" y="4076963"/>
            <a:ext cx="2833339" cy="1151633"/>
          </a:xfrm>
        </p:spPr>
        <p:txBody>
          <a:bodyPr/>
          <a:lstStyle/>
          <a:p>
            <a:pPr algn="ctr"/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CROSS SELL</a:t>
            </a:r>
            <a:r>
              <a:rPr lang="en-ZA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69212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5CA1E60-4DBF-4E5A-B74D-DB53E13DE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9603" y="727515"/>
            <a:ext cx="6212793" cy="639955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8201564-D378-46D4-A100-7766A0BC161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89603" y="1124727"/>
            <a:ext cx="6212793" cy="568896"/>
          </a:xfrm>
        </p:spPr>
        <p:txBody>
          <a:bodyPr/>
          <a:lstStyle/>
          <a:p>
            <a:r>
              <a:rPr lang="en-US" dirty="0"/>
              <a:t>FINDINGS FROM MODEL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78D2C7F6-368E-449F-9425-47ED4ECD0F5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5–20%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9A909A6-66AD-4F11-B7D0-F3469DD12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0446" y="4192395"/>
            <a:ext cx="2431015" cy="1148945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delivery → ~0.02 pts uplift per min saved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05C0149-E2B9-415E-BC6B-081E51703C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D3F51C1-D1E0-48F8-B657-763BE6031D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09724" y="4192396"/>
            <a:ext cx="2431015" cy="114894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comparison shows biggest ROI zones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41A9F06-7234-4879-9F53-209A156D5CC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62BF40E-A79A-4B0A-A650-2886D69D91E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153400" y="4192395"/>
            <a:ext cx="2431015" cy="114894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&amp; waterfall charts link speed savings to ratings &amp; segments</a:t>
            </a:r>
          </a:p>
        </p:txBody>
      </p:sp>
    </p:spTree>
    <p:extLst>
      <p:ext uri="{BB962C8B-B14F-4D97-AF65-F5344CB8AC3E}">
        <p14:creationId xmlns:p14="http://schemas.microsoft.com/office/powerpoint/2010/main" val="427398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Restaurant pitch deck</Template>
  <TotalTime>44</TotalTime>
  <Words>370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Courier New</vt:lpstr>
      <vt:lpstr>Kunstler Script</vt:lpstr>
      <vt:lpstr>Times New Roman</vt:lpstr>
      <vt:lpstr>Office Theme</vt:lpstr>
      <vt:lpstr>Swiggy: Strategic Delivery Time &amp; Customer Satisfaction Analysis</vt:lpstr>
      <vt:lpstr>About us</vt:lpstr>
      <vt:lpstr>BUSINESS Problem</vt:lpstr>
      <vt:lpstr>Solution</vt:lpstr>
      <vt:lpstr>DATA MODEL</vt:lpstr>
      <vt:lpstr>Delivery Time vs Ratings</vt:lpstr>
      <vt:lpstr>Cuisine &amp; Region Insights</vt:lpstr>
      <vt:lpstr>OPERATIONAL INSIGHTS</vt:lpstr>
      <vt:lpstr>Growth Strategy</vt:lpstr>
      <vt:lpstr>RECCOMENDATIONS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Dhanush</dc:creator>
  <cp:lastModifiedBy>Sai Dhanush</cp:lastModifiedBy>
  <cp:revision>30</cp:revision>
  <dcterms:created xsi:type="dcterms:W3CDTF">2025-07-05T10:12:24Z</dcterms:created>
  <dcterms:modified xsi:type="dcterms:W3CDTF">2025-07-05T10:56:30Z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